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  <p:sldMasterId id="2147483684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</p:sldIdLst>
  <p:sldSz cx="9144000" cy="5143500" type="screen16x9"/>
  <p:notesSz cx="6858000" cy="9144000"/>
  <p:embeddedFontLst>
    <p:embeddedFont>
      <p:font typeface="Exo 2" panose="020B0604020202020204" charset="0"/>
      <p:regular r:id="rId40"/>
      <p:bold r:id="rId41"/>
      <p:italic r:id="rId42"/>
      <p:boldItalic r:id="rId43"/>
    </p:embeddedFont>
    <p:embeddedFont>
      <p:font typeface="Exo 2 Light" panose="020B0604020202020204" charset="0"/>
      <p:regular r:id="rId44"/>
      <p:bold r:id="rId45"/>
      <p:italic r:id="rId46"/>
      <p:boldItalic r:id="rId47"/>
    </p:embeddedFont>
    <p:embeddedFont>
      <p:font typeface="Fira Sans Extra Condensed Medium" panose="020B0604020202020204" charset="0"/>
      <p:regular r:id="rId48"/>
      <p:bold r:id="rId49"/>
      <p:italic r:id="rId50"/>
      <p:boldItalic r:id="rId51"/>
    </p:embeddedFont>
    <p:embeddedFont>
      <p:font typeface="Lato" panose="020B0604020202020204" charset="0"/>
      <p:regular r:id="rId52"/>
      <p:bold r:id="rId53"/>
      <p:italic r:id="rId54"/>
      <p:boldItalic r:id="rId55"/>
    </p:embeddedFont>
    <p:embeddedFont>
      <p:font typeface="Nunito" panose="020B0604020202020204" charset="0"/>
      <p:regular r:id="rId56"/>
      <p:bold r:id="rId57"/>
      <p:italic r:id="rId58"/>
      <p:boldItalic r:id="rId59"/>
    </p:embeddedFont>
    <p:embeddedFont>
      <p:font typeface="Roboto" panose="020B0604020202020204" charset="0"/>
      <p:regular r:id="rId60"/>
      <p:bold r:id="rId61"/>
      <p:italic r:id="rId62"/>
      <p:boldItalic r:id="rId63"/>
    </p:embeddedFont>
    <p:embeddedFont>
      <p:font typeface="Roboto Condensed" panose="020B0604020202020204" charset="0"/>
      <p:regular r:id="rId64"/>
      <p:bold r:id="rId65"/>
      <p:italic r:id="rId66"/>
      <p:boldItalic r:id="rId67"/>
    </p:embeddedFont>
    <p:embeddedFont>
      <p:font typeface="Roboto Condensed Light" panose="020B0604020202020204" charset="0"/>
      <p:regular r:id="rId68"/>
      <p:bold r:id="rId69"/>
      <p:italic r:id="rId70"/>
      <p:boldItalic r:id="rId71"/>
    </p:embeddedFont>
    <p:embeddedFont>
      <p:font typeface="Squada One" panose="020B0604020202020204" charset="0"/>
      <p:regular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ABC4BB-48E6-428F-953F-9FB65A8EDCDA}">
  <a:tblStyle styleId="{94ABC4BB-48E6-428F-953F-9FB65A8EDC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36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font" Target="fonts/font16.fntdata"/><Relationship Id="rId63" Type="http://schemas.openxmlformats.org/officeDocument/2006/relationships/font" Target="fonts/font24.fntdata"/><Relationship Id="rId68" Type="http://schemas.openxmlformats.org/officeDocument/2006/relationships/font" Target="fonts/font29.fntdata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font" Target="fonts/font3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font" Target="fonts/font14.fntdata"/><Relationship Id="rId58" Type="http://schemas.openxmlformats.org/officeDocument/2006/relationships/font" Target="fonts/font19.fntdata"/><Relationship Id="rId66" Type="http://schemas.openxmlformats.org/officeDocument/2006/relationships/font" Target="fonts/font27.fntdata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Relationship Id="rId57" Type="http://schemas.openxmlformats.org/officeDocument/2006/relationships/font" Target="fonts/font18.fntdata"/><Relationship Id="rId61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font" Target="fonts/font13.fntdata"/><Relationship Id="rId60" Type="http://schemas.openxmlformats.org/officeDocument/2006/relationships/font" Target="fonts/font21.fntdata"/><Relationship Id="rId65" Type="http://schemas.openxmlformats.org/officeDocument/2006/relationships/font" Target="fonts/font26.fntdata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56" Type="http://schemas.openxmlformats.org/officeDocument/2006/relationships/font" Target="fonts/font17.fntdata"/><Relationship Id="rId64" Type="http://schemas.openxmlformats.org/officeDocument/2006/relationships/font" Target="fonts/font25.fntdata"/><Relationship Id="rId69" Type="http://schemas.openxmlformats.org/officeDocument/2006/relationships/font" Target="fonts/font30.fntdata"/><Relationship Id="rId8" Type="http://schemas.openxmlformats.org/officeDocument/2006/relationships/slide" Target="slides/slide6.xml"/><Relationship Id="rId51" Type="http://schemas.openxmlformats.org/officeDocument/2006/relationships/font" Target="fonts/font12.fntdata"/><Relationship Id="rId72" Type="http://schemas.openxmlformats.org/officeDocument/2006/relationships/font" Target="fonts/font3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7.fntdata"/><Relationship Id="rId59" Type="http://schemas.openxmlformats.org/officeDocument/2006/relationships/font" Target="fonts/font20.fntdata"/><Relationship Id="rId67" Type="http://schemas.openxmlformats.org/officeDocument/2006/relationships/font" Target="fonts/font28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font" Target="fonts/font15.fntdata"/><Relationship Id="rId62" Type="http://schemas.openxmlformats.org/officeDocument/2006/relationships/font" Target="fonts/font23.fntdata"/><Relationship Id="rId70" Type="http://schemas.openxmlformats.org/officeDocument/2006/relationships/font" Target="fonts/font31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3328f5037_7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3328f5037_7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505edbd9a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505edbd9a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505edbd9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505edbd9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505edbd9a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505edbd9a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505edbd9a_4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505edbd9a_4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505edbd9a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505edbd9a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6505edbd9a_4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6505edbd9a_4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505edbd9a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6505edbd9a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6505edbd9a_4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6505edbd9a_4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6505edbd9a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6505edbd9a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505edbd9a_4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505edbd9a_4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3328f5037_7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63328f5037_7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6505edbd9a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6505edbd9a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6505edbd9a_4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6505edbd9a_4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6505edbd9a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6505edbd9a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3328f5037_7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63328f5037_7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6505edbd9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6505edbd9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6505edbd9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6505edbd9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6505edbd9a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6505edbd9a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3328f5037_7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3328f5037_7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63328f5037_1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63328f5037_1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6505edbd9a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6505edbd9a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63328f5037_7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63328f5037_7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6505edbd9a_4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6505edbd9a_4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6505edbd9a_4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6505edbd9a_4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6505edbd9a_4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6505edbd9a_4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6505edbd9a_4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6505edbd9a_4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6505edbd9a_4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6505edbd9a_4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63328f5037_7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63328f5037_7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3328f5037_7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3328f5037_7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3328f5037_7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3328f5037_7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3328f5037_7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3328f5037_7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63328f5037_1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63328f5037_1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3328f5037_1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3328f5037_1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505edbd9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505edbd9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505edbd9a_4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505edbd9a_4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5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5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5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"/>
          </p:nvPr>
        </p:nvSpPr>
        <p:spPr>
          <a:xfrm>
            <a:off x="2459550" y="2314225"/>
            <a:ext cx="42249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+ photo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subTitle" idx="1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ctrTitle" idx="2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2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2" hasCustomPrompt="1"/>
          </p:nvPr>
        </p:nvSpPr>
        <p:spPr>
          <a:xfrm>
            <a:off x="1086651" y="14751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1"/>
          </p:nvPr>
        </p:nvSpPr>
        <p:spPr>
          <a:xfrm flipH="1">
            <a:off x="3481677" y="1666454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title" idx="3" hasCustomPrompt="1"/>
          </p:nvPr>
        </p:nvSpPr>
        <p:spPr>
          <a:xfrm>
            <a:off x="2298451" y="2475350"/>
            <a:ext cx="17637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1"/>
          <p:cNvSpPr txBox="1">
            <a:spLocks noGrp="1"/>
          </p:cNvSpPr>
          <p:nvPr>
            <p:ph type="subTitle" idx="4"/>
          </p:nvPr>
        </p:nvSpPr>
        <p:spPr>
          <a:xfrm flipH="1">
            <a:off x="4568051" y="2688425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5" hasCustomPrompt="1"/>
          </p:nvPr>
        </p:nvSpPr>
        <p:spPr>
          <a:xfrm>
            <a:off x="3353176" y="3513625"/>
            <a:ext cx="17952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6"/>
          </p:nvPr>
        </p:nvSpPr>
        <p:spPr>
          <a:xfrm flipH="1">
            <a:off x="5671490" y="3709941"/>
            <a:ext cx="3264900" cy="3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2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ctrTitle" idx="2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ctrTitle" idx="3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4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ctrTitle" idx="5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ubTitle" idx="6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2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ctrTitle" idx="2"/>
          </p:nvPr>
        </p:nvSpPr>
        <p:spPr>
          <a:xfrm>
            <a:off x="464478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1"/>
          </p:nvPr>
        </p:nvSpPr>
        <p:spPr>
          <a:xfrm>
            <a:off x="616128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ctrTitle" idx="3"/>
          </p:nvPr>
        </p:nvSpPr>
        <p:spPr>
          <a:xfrm>
            <a:off x="2077426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4"/>
          </p:nvPr>
        </p:nvSpPr>
        <p:spPr>
          <a:xfrm>
            <a:off x="2229076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ctrTitle" idx="5"/>
          </p:nvPr>
        </p:nvSpPr>
        <p:spPr>
          <a:xfrm>
            <a:off x="3690375" y="18065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6"/>
          </p:nvPr>
        </p:nvSpPr>
        <p:spPr>
          <a:xfrm>
            <a:off x="3842025" y="2100749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ctrTitle" idx="7"/>
          </p:nvPr>
        </p:nvSpPr>
        <p:spPr>
          <a:xfrm>
            <a:off x="3707117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8"/>
          </p:nvPr>
        </p:nvSpPr>
        <p:spPr>
          <a:xfrm>
            <a:off x="3858772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ctrTitle" idx="9"/>
          </p:nvPr>
        </p:nvSpPr>
        <p:spPr>
          <a:xfrm>
            <a:off x="5343519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4"/>
          <p:cNvSpPr txBox="1">
            <a:spLocks noGrp="1"/>
          </p:cNvSpPr>
          <p:nvPr>
            <p:ph type="subTitle" idx="13"/>
          </p:nvPr>
        </p:nvSpPr>
        <p:spPr>
          <a:xfrm>
            <a:off x="5500261" y="3890201"/>
            <a:ext cx="1477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ctrTitle" idx="14"/>
          </p:nvPr>
        </p:nvSpPr>
        <p:spPr>
          <a:xfrm>
            <a:off x="6979921" y="3549862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subTitle" idx="15"/>
          </p:nvPr>
        </p:nvSpPr>
        <p:spPr>
          <a:xfrm>
            <a:off x="7141750" y="3890201"/>
            <a:ext cx="14568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2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ctrTitle" idx="2"/>
          </p:nvPr>
        </p:nvSpPr>
        <p:spPr>
          <a:xfrm>
            <a:off x="1741950" y="2846700"/>
            <a:ext cx="12579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subTitle" idx="1"/>
          </p:nvPr>
        </p:nvSpPr>
        <p:spPr>
          <a:xfrm>
            <a:off x="1741950" y="1650025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62" name="Google Shape;162;p25"/>
          <p:cNvSpPr txBox="1">
            <a:spLocks noGrp="1"/>
          </p:cNvSpPr>
          <p:nvPr>
            <p:ph type="ctrTitle" idx="3"/>
          </p:nvPr>
        </p:nvSpPr>
        <p:spPr>
          <a:xfrm>
            <a:off x="5633751" y="3635300"/>
            <a:ext cx="17805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ubTitle" idx="4"/>
          </p:nvPr>
        </p:nvSpPr>
        <p:spPr>
          <a:xfrm>
            <a:off x="5256958" y="2440056"/>
            <a:ext cx="21573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3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15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7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ctrTitle" idx="2"/>
          </p:nvPr>
        </p:nvSpPr>
        <p:spPr>
          <a:xfrm>
            <a:off x="2285760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subTitle" idx="1"/>
          </p:nvPr>
        </p:nvSpPr>
        <p:spPr>
          <a:xfrm>
            <a:off x="2285760" y="1946292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4" name="Google Shape;174;p28"/>
          <p:cNvSpPr txBox="1">
            <a:spLocks noGrp="1"/>
          </p:cNvSpPr>
          <p:nvPr>
            <p:ph type="ctrTitle" idx="3"/>
          </p:nvPr>
        </p:nvSpPr>
        <p:spPr>
          <a:xfrm>
            <a:off x="2285760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subTitle" idx="4"/>
          </p:nvPr>
        </p:nvSpPr>
        <p:spPr>
          <a:xfrm>
            <a:off x="2285760" y="3864823"/>
            <a:ext cx="170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ctrTitle" idx="5"/>
          </p:nvPr>
        </p:nvSpPr>
        <p:spPr>
          <a:xfrm>
            <a:off x="5047297" y="1652042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6"/>
          </p:nvPr>
        </p:nvSpPr>
        <p:spPr>
          <a:xfrm>
            <a:off x="5047299" y="1946292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ctrTitle" idx="7"/>
          </p:nvPr>
        </p:nvSpPr>
        <p:spPr>
          <a:xfrm>
            <a:off x="5047297" y="3570573"/>
            <a:ext cx="17931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subTitle" idx="8"/>
          </p:nvPr>
        </p:nvSpPr>
        <p:spPr>
          <a:xfrm>
            <a:off x="5047299" y="3864823"/>
            <a:ext cx="17931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29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0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5" name="Google Shape;185;p30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USTOM_15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4">
  <p:cSld name="CUSTOM_15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6">
  <p:cSld name="CUSTOM_3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3"/>
          <p:cNvSpPr txBox="1">
            <a:spLocks noGrp="1"/>
          </p:cNvSpPr>
          <p:nvPr>
            <p:ph type="ctrTitle"/>
          </p:nvPr>
        </p:nvSpPr>
        <p:spPr>
          <a:xfrm flipH="1">
            <a:off x="1698072" y="21784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3914472" y="18666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33"/>
          <p:cNvSpPr txBox="1">
            <a:spLocks noGrp="1"/>
          </p:cNvSpPr>
          <p:nvPr>
            <p:ph type="subTitle" idx="1"/>
          </p:nvPr>
        </p:nvSpPr>
        <p:spPr>
          <a:xfrm>
            <a:off x="2668872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5">
  <p:cSld name="CUSTOM_15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5"/>
          <p:cNvSpPr txBox="1">
            <a:spLocks noGrp="1"/>
          </p:cNvSpPr>
          <p:nvPr>
            <p:ph type="subTitle" idx="1"/>
          </p:nvPr>
        </p:nvSpPr>
        <p:spPr>
          <a:xfrm>
            <a:off x="2152500" y="2494850"/>
            <a:ext cx="4839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5"/>
          <p:cNvSpPr txBox="1"/>
          <p:nvPr/>
        </p:nvSpPr>
        <p:spPr>
          <a:xfrm>
            <a:off x="625906" y="3722418"/>
            <a:ext cx="3830100" cy="17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3"/>
              </a:rPr>
              <a:t>Slidesgo</a:t>
            </a:r>
            <a:r>
              <a:rPr lang="en-GB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4"/>
              </a:rPr>
              <a:t>Flaticon</a:t>
            </a:r>
            <a:r>
              <a:rPr lang="en-GB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and infographics &amp; images by </a:t>
            </a:r>
            <a:r>
              <a:rPr lang="en-GB" sz="1000" b="1">
                <a:solidFill>
                  <a:schemeClr val="dk1"/>
                </a:solidFill>
                <a:uFill>
                  <a:noFill/>
                </a:uFill>
                <a:latin typeface="Roboto Condensed"/>
                <a:ea typeface="Roboto Condensed"/>
                <a:cs typeface="Roboto Condensed"/>
                <a:sym typeface="Roboto Condensed"/>
                <a:hlinkClick r:id="rId5"/>
              </a:rPr>
              <a:t>Freepik</a:t>
            </a:r>
            <a:r>
              <a:rPr lang="en-GB" sz="10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. </a:t>
            </a:r>
            <a:endParaRPr sz="10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9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Please keep this slide for attribution.</a:t>
            </a:r>
            <a:endParaRPr sz="900" b="1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3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18.221.10.143/app/Login.php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Jaslyn, Leonard, See Hoe, Yi Bing, Serene</a:t>
            </a:r>
            <a:endParaRPr sz="1400"/>
          </a:p>
        </p:txBody>
      </p:sp>
      <p:sp>
        <p:nvSpPr>
          <p:cNvPr id="209" name="Google Shape;209;p38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34343"/>
                </a:solidFill>
              </a:rPr>
              <a:t>echo ‘G5T4’;</a:t>
            </a:r>
            <a:endParaRPr>
              <a:solidFill>
                <a:srgbClr val="434343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434343"/>
                </a:solidFill>
              </a:rPr>
              <a:t>Progress Update</a:t>
            </a:r>
            <a:endParaRPr sz="3600">
              <a:solidFill>
                <a:srgbClr val="434343"/>
              </a:solidFill>
            </a:endParaRPr>
          </a:p>
        </p:txBody>
      </p:sp>
      <p:cxnSp>
        <p:nvCxnSpPr>
          <p:cNvPr id="210" name="Google Shape;210;p3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7"/>
          <p:cNvSpPr txBox="1">
            <a:spLocks noGrp="1"/>
          </p:cNvSpPr>
          <p:nvPr>
            <p:ph type="title" idx="4294967295"/>
          </p:nvPr>
        </p:nvSpPr>
        <p:spPr>
          <a:xfrm>
            <a:off x="311700" y="1635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Buffer Time per iteration</a:t>
            </a:r>
            <a:endParaRPr/>
          </a:p>
        </p:txBody>
      </p:sp>
      <p:graphicFrame>
        <p:nvGraphicFramePr>
          <p:cNvPr id="320" name="Google Shape;320;p47"/>
          <p:cNvGraphicFramePr/>
          <p:nvPr/>
        </p:nvGraphicFramePr>
        <p:xfrm>
          <a:off x="2058663" y="1196075"/>
          <a:ext cx="5026675" cy="3427825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1359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6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1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Iteration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Buffer Time (days)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0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3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0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4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5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0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6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0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8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1</a:t>
            </a:r>
            <a:endParaRPr/>
          </a:p>
        </p:txBody>
      </p:sp>
      <p:pic>
        <p:nvPicPr>
          <p:cNvPr id="326" name="Google Shape;32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9850"/>
            <a:ext cx="8839197" cy="3410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9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1</a:t>
            </a:r>
            <a:endParaRPr/>
          </a:p>
        </p:txBody>
      </p:sp>
      <p:sp>
        <p:nvSpPr>
          <p:cNvPr id="332" name="Google Shape;332;p49"/>
          <p:cNvSpPr txBox="1"/>
          <p:nvPr/>
        </p:nvSpPr>
        <p:spPr>
          <a:xfrm>
            <a:off x="482750" y="1071575"/>
            <a:ext cx="7958700" cy="37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/>
              <a:t>•1_1 -&gt;1_2_1 -&gt; 1_2_2-&gt;1_2_3 -&gt;1_2_4 -&gt;1_3_1 -&gt;1_3_2 -&gt;1_3_3 -&gt;1_3_4 -&gt;1_4 -&gt;1_6, 1_7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800"/>
              <a:t>•1_1 -&gt;1_2_1 -&gt;1_2_2b -&gt;1_2_3 -&gt;1_2_4 -&gt;1_3_1 -&gt;1_3_2 -&gt;1_3_3 -&gt;1_3_4 -&gt;1_4 -&gt;1_6, 1_7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0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2</a:t>
            </a:r>
            <a:endParaRPr/>
          </a:p>
        </p:txBody>
      </p:sp>
      <p:pic>
        <p:nvPicPr>
          <p:cNvPr id="338" name="Google Shape;338;p50"/>
          <p:cNvPicPr preferRelativeResize="0"/>
          <p:nvPr/>
        </p:nvPicPr>
        <p:blipFill rotWithShape="1">
          <a:blip r:embed="rId3">
            <a:alphaModFix/>
          </a:blip>
          <a:srcRect r="487" b="1400"/>
          <a:stretch/>
        </p:blipFill>
        <p:spPr>
          <a:xfrm>
            <a:off x="174150" y="1365525"/>
            <a:ext cx="8795699" cy="327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1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2</a:t>
            </a:r>
            <a:endParaRPr/>
          </a:p>
        </p:txBody>
      </p:sp>
      <p:sp>
        <p:nvSpPr>
          <p:cNvPr id="344" name="Google Shape;344;p51"/>
          <p:cNvSpPr txBox="1"/>
          <p:nvPr/>
        </p:nvSpPr>
        <p:spPr>
          <a:xfrm>
            <a:off x="463250" y="1003375"/>
            <a:ext cx="7861500" cy="37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2_2_2 -&gt;2_2_3 -&gt;2_3_4 -&gt;2_3_6 -&gt;2_4_1 -&gt;2_6 -&gt;2_7_1 -&gt;2_7_3 -&gt;2_7_4 -&gt;2_8_2 -&gt;2_8_3,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2_2_2 -&gt;2_2_3 -&gt;2_3_4 -&gt;2_3_6 -&gt;2_4_1 -&gt;2_6 -&gt;2_7_5 -&gt;2_7_3 -&gt;2_7_4 -&gt;2_8_2 -&gt;2_8_3,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2_2_2 -&gt;2_2_3 -&gt;2_3_4 -&gt;2_3_6 -&gt;2_4_1 -&gt;2_6 -&gt;2_7_5 -&gt;2_7_3 -&gt;2_7_6 -&gt;2_8_1 -&gt;2_8_3,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2_2_2 -&gt;2_2_3 -&gt;2_3_4 -&gt;2_3_6 -&gt;2_4_1 -&gt;2_6 -&gt;2_7_1 -&gt;2_7_3 -&gt;2_7_6 -&gt;2_8_1 -&gt;2_8_3,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2_2_2 -&gt;2_2_3 -&gt;2_3_4 -&gt;2_3_6 -&gt;2_4_2 -&gt;2_6 -&gt;2_7_1 -&gt;2_7_3 -&gt;2_7_4 -&gt;2_8_2 -&gt;2_8_3,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2_2_2 -&gt;2_2_3 -&gt;2_3_4 -&gt;2_3_6 -&gt;2_4_2 -&gt;2_6 -&gt;2_7_1 -&gt;2_7_3 -&gt;2_7_6 -&gt;2_8_1 -&gt;2_8_3,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2_2_2 -&gt;2_2_3 -&gt;2_3_4 -&gt;2_3_6 -&gt;2_4_2 -&gt;2_6 -&gt;2_7_5 -&gt;2_7_3 -&gt;2_7_6 -&gt;2_8_1 -&gt;2_8_3, 2_9</a:t>
            </a:r>
            <a:endParaRPr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2_2_2 -&gt;2_2_3 -&gt;2_3_4 -&gt;2_3_6 -&gt;2_4_2 -&gt;2_6 -&gt;2_7_5 -&gt;2_7_3 -&gt;2_7_4 -&gt;2_8_2 -&gt;2_8_3, 2_9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2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3</a:t>
            </a:r>
            <a:endParaRPr/>
          </a:p>
        </p:txBody>
      </p:sp>
      <p:pic>
        <p:nvPicPr>
          <p:cNvPr id="350" name="Google Shape;35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1175"/>
            <a:ext cx="8839201" cy="3305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3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3</a:t>
            </a:r>
            <a:endParaRPr/>
          </a:p>
        </p:txBody>
      </p:sp>
      <p:sp>
        <p:nvSpPr>
          <p:cNvPr id="356" name="Google Shape;356;p53"/>
          <p:cNvSpPr txBox="1"/>
          <p:nvPr/>
        </p:nvSpPr>
        <p:spPr>
          <a:xfrm>
            <a:off x="511975" y="1188450"/>
            <a:ext cx="7890600" cy="3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3_2 -&gt;3_3 -&gt;3_8 -&gt;3_9 -&gt;3_10 -&gt;3_11 -&gt;3_12 -&gt;3_13_1 -&gt;3_13_2 -&gt;3_14 -&gt;3_15 -&gt;3_16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3_2 -&gt;3_3 -&gt;3_8 -&gt;3_9 -&gt;3_10 -&gt;3_11 -&gt;3_12 -&gt;3_13_1 -&gt;3_13_3 -&gt;3_14 -&gt;3_15 -&gt;3_16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3_2 -&gt;3_3 -&gt;3_8 -&gt;3_9 -&gt;3_10 -&gt;3_11 -&gt;3_12 -&gt;3_13_1 -&gt;3_13_4 -&gt;3_14 -&gt;3_15 -&gt;3_16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3_2 -&gt;3_3 -&gt;3_8 -&gt;3_9 -&gt;3_10 -&gt;3_11 -&gt;3_12 -&gt;3_13_1 -&gt;3_13_5 -&gt;3_14 -&gt;3_15 -&gt;3_16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3_2 -&gt;3_7_1 -&gt;3_7_1 -&gt;3_11 -&gt;3_12 -&gt;3_13_1 -&gt;3_13_2 -&gt;3_14 -&gt;3_15 -&gt;3_16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3_2 -&gt;3_7_1 -&gt;3_7_2 -&gt;3_11 -&gt;3_12 -&gt;3_13_1 -&gt;3_13_3 -&gt;3_14 -&gt;3_15 -&gt;3_16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3_2 -&gt;3_7_1 -&gt;3_7_2 -&gt;3_11 -&gt;3_12 -&gt;3_13_1 -&gt;3_13_4 -&gt;3_14 -&gt;3_15 -&gt;3_16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3_2 -&gt;3_7_1 -&gt;3_7_2 -&gt;3_11 -&gt;3_12 -&gt;3_13_1 -&gt;3_13_5 -&gt;3_14 -&gt;3_15 -&gt;3_16</a:t>
            </a:r>
            <a:endParaRPr sz="15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4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4</a:t>
            </a:r>
            <a:endParaRPr/>
          </a:p>
        </p:txBody>
      </p:sp>
      <p:pic>
        <p:nvPicPr>
          <p:cNvPr id="362" name="Google Shape;362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3" y="1339375"/>
            <a:ext cx="9040674" cy="3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5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4</a:t>
            </a:r>
            <a:endParaRPr/>
          </a:p>
        </p:txBody>
      </p:sp>
      <p:sp>
        <p:nvSpPr>
          <p:cNvPr id="368" name="Google Shape;368;p55"/>
          <p:cNvSpPr txBox="1"/>
          <p:nvPr/>
        </p:nvSpPr>
        <p:spPr>
          <a:xfrm>
            <a:off x="472100" y="1157050"/>
            <a:ext cx="7652100" cy="3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4_2 -&gt;4_3_1 -&gt;4_3_2 -&gt;4_3_3 -&gt;4_3_5 -&gt;4_3_6 –&gt; 4_3_7 -&gt;4_4 -&gt;4_6 -&gt;4_7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4_2 -&gt;4_3_1 -&gt;4_3_2 -&gt;4_3_3 -&gt;4_3_5 -&gt;4_3_6 –&gt; 4_3_7 -&gt;4_5 -&gt;4_6 -&gt;4_7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4_2 -&gt;4_3_1 -&gt;4_3_2 -&gt;4_3_4 -&gt;4_3_5 -&gt;4_3_6 –&gt; 4_3_7 -&gt;4_4 -&gt;4_6 -&gt;4_7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4_2 -&gt;4_3_1 -&gt;4_3_2 -&gt;4_3_4 -&gt;4_3_5 -&gt;4_3_6 –&gt; 4_3_7 -&gt;4_5 -&gt;4_6 -&gt;4_7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6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5</a:t>
            </a:r>
            <a:endParaRPr/>
          </a:p>
        </p:txBody>
      </p:sp>
      <p:pic>
        <p:nvPicPr>
          <p:cNvPr id="374" name="Google Shape;374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800" y="863700"/>
            <a:ext cx="6655460" cy="39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16" name="Google Shape;216;p39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Functionality Update</a:t>
            </a:r>
            <a:endParaRPr/>
          </a:p>
        </p:txBody>
      </p:sp>
      <p:sp>
        <p:nvSpPr>
          <p:cNvPr id="217" name="Google Shape;217;p39"/>
          <p:cNvSpPr txBox="1">
            <a:spLocks noGrp="1"/>
          </p:cNvSpPr>
          <p:nvPr>
            <p:ph type="subTitle" idx="1"/>
          </p:nvPr>
        </p:nvSpPr>
        <p:spPr>
          <a:xfrm>
            <a:off x="125800" y="656475"/>
            <a:ext cx="22389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latin typeface="Roboto Condensed"/>
                <a:ea typeface="Roboto Condensed"/>
                <a:cs typeface="Roboto Condensed"/>
                <a:sym typeface="Roboto Condensed"/>
              </a:rPr>
              <a:t>NEW: Bid -&gt;Section + Admin Clearing + Drop a Bid + View bidding results</a:t>
            </a:r>
            <a:endParaRPr sz="1100" b="1" dirty="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18" name="Google Shape;218;p39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Schedule Update</a:t>
            </a:r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Roboto Condensed"/>
                <a:ea typeface="Roboto Condensed"/>
                <a:cs typeface="Roboto Condensed"/>
                <a:sym typeface="Roboto Condensed"/>
              </a:rPr>
              <a:t>Included Iteration 6</a:t>
            </a:r>
            <a:endParaRPr sz="11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20" name="Google Shape;220;p39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21" name="Google Shape;221;p39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22" name="Google Shape;222;p39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cxnSp>
        <p:nvCxnSpPr>
          <p:cNvPr id="223" name="Google Shape;223;p39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4" name="Google Shape;224;p39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39"/>
          <p:cNvSpPr txBox="1">
            <a:spLocks noGrp="1"/>
          </p:cNvSpPr>
          <p:nvPr>
            <p:ph type="title" idx="6"/>
          </p:nvPr>
        </p:nvSpPr>
        <p:spPr>
          <a:xfrm>
            <a:off x="5922008" y="33118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26" name="Google Shape;226;p39"/>
          <p:cNvSpPr txBox="1">
            <a:spLocks noGrp="1"/>
          </p:cNvSpPr>
          <p:nvPr>
            <p:ph type="title" idx="7"/>
          </p:nvPr>
        </p:nvSpPr>
        <p:spPr>
          <a:xfrm>
            <a:off x="5922008" y="43315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sp>
        <p:nvSpPr>
          <p:cNvPr id="227" name="Google Shape;227;p39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Bug Metrics</a:t>
            </a:r>
            <a:endParaRPr/>
          </a:p>
        </p:txBody>
      </p:sp>
      <p:sp>
        <p:nvSpPr>
          <p:cNvPr id="228" name="Google Shape;228;p39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latin typeface="Roboto Condensed"/>
                <a:ea typeface="Roboto Condensed"/>
                <a:cs typeface="Roboto Condensed"/>
                <a:sym typeface="Roboto Condensed"/>
              </a:rPr>
              <a:t>Updated Bug Metrics</a:t>
            </a:r>
            <a:endParaRPr sz="1000"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29" name="Google Shape;229;p39"/>
          <p:cNvSpPr txBox="1">
            <a:spLocks noGrp="1"/>
          </p:cNvSpPr>
          <p:nvPr>
            <p:ph type="ctrTitle" idx="16"/>
          </p:nvPr>
        </p:nvSpPr>
        <p:spPr>
          <a:xfrm>
            <a:off x="6811558" y="29943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Roles and Responsibilities</a:t>
            </a:r>
            <a:endParaRPr/>
          </a:p>
        </p:txBody>
      </p:sp>
      <p:sp>
        <p:nvSpPr>
          <p:cNvPr id="230" name="Google Shape;230;p39"/>
          <p:cNvSpPr txBox="1">
            <a:spLocks noGrp="1"/>
          </p:cNvSpPr>
          <p:nvPr>
            <p:ph type="subTitle" idx="17"/>
          </p:nvPr>
        </p:nvSpPr>
        <p:spPr>
          <a:xfrm>
            <a:off x="6811558" y="34492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latin typeface="Roboto Condensed"/>
                <a:ea typeface="Roboto Condensed"/>
                <a:cs typeface="Roboto Condensed"/>
                <a:sym typeface="Roboto Condensed"/>
              </a:rPr>
              <a:t>New Roles for Iteration 6</a:t>
            </a:r>
          </a:p>
        </p:txBody>
      </p:sp>
      <p:sp>
        <p:nvSpPr>
          <p:cNvPr id="231" name="Google Shape;231;p39"/>
          <p:cNvSpPr txBox="1">
            <a:spLocks noGrp="1"/>
          </p:cNvSpPr>
          <p:nvPr>
            <p:ph type="ctrTitle" idx="18"/>
          </p:nvPr>
        </p:nvSpPr>
        <p:spPr>
          <a:xfrm>
            <a:off x="6811558" y="40182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Pair Programming and Rotation Plan</a:t>
            </a:r>
            <a:endParaRPr/>
          </a:p>
        </p:txBody>
      </p:sp>
      <p:sp>
        <p:nvSpPr>
          <p:cNvPr id="232" name="Google Shape;232;p39"/>
          <p:cNvSpPr txBox="1">
            <a:spLocks noGrp="1"/>
          </p:cNvSpPr>
          <p:nvPr>
            <p:ph type="subTitle" idx="19"/>
          </p:nvPr>
        </p:nvSpPr>
        <p:spPr>
          <a:xfrm>
            <a:off x="6811558" y="44731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 dirty="0">
                <a:latin typeface="Roboto Condensed"/>
                <a:ea typeface="Roboto Condensed"/>
                <a:cs typeface="Roboto Condensed"/>
                <a:sym typeface="Roboto Condensed"/>
              </a:rPr>
              <a:t>New Rotation to include Iteration 6, New rotation for iteration 4 and 5</a:t>
            </a:r>
            <a:endParaRPr sz="1100" b="1" dirty="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7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5</a:t>
            </a:r>
            <a:endParaRPr/>
          </a:p>
        </p:txBody>
      </p:sp>
      <p:sp>
        <p:nvSpPr>
          <p:cNvPr id="380" name="Google Shape;380;p57"/>
          <p:cNvSpPr txBox="1"/>
          <p:nvPr/>
        </p:nvSpPr>
        <p:spPr>
          <a:xfrm>
            <a:off x="462375" y="1273725"/>
            <a:ext cx="7895100" cy="353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5_2 -&gt;5_3 -&gt;5_4 -&gt;5_5_1-&gt;5_6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5_2 -&gt;5_3 -&gt;5_4 -&gt;5_5_2 -&gt;5_6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5_2 -&gt;5_3 -&gt;5_4 -&gt;5_5_3-&gt;5_6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5_2 -&gt;5_3 -&gt;5_4 -&gt;5_5_4-&gt;5_6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8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6</a:t>
            </a:r>
            <a:endParaRPr/>
          </a:p>
        </p:txBody>
      </p:sp>
      <p:pic>
        <p:nvPicPr>
          <p:cNvPr id="386" name="Google Shape;38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4425" y="1121575"/>
            <a:ext cx="6345175" cy="352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9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Path for Iteration 6</a:t>
            </a:r>
            <a:endParaRPr/>
          </a:p>
        </p:txBody>
      </p:sp>
      <p:sp>
        <p:nvSpPr>
          <p:cNvPr id="392" name="Google Shape;392;p59"/>
          <p:cNvSpPr txBox="1"/>
          <p:nvPr/>
        </p:nvSpPr>
        <p:spPr>
          <a:xfrm>
            <a:off x="462400" y="1302875"/>
            <a:ext cx="7564500" cy="3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6_2 -&gt;6_4 -&gt;6_5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Condensed Light"/>
              <a:buChar char="●"/>
            </a:pPr>
            <a:r>
              <a:rPr lang="en-GB" sz="1800"/>
              <a:t>6_3 -&gt;6_4 -&gt;6_5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0"/>
          <p:cNvSpPr txBox="1">
            <a:spLocks noGrp="1"/>
          </p:cNvSpPr>
          <p:nvPr>
            <p:ph type="ctrTitle"/>
          </p:nvPr>
        </p:nvSpPr>
        <p:spPr>
          <a:xfrm flipH="1">
            <a:off x="2628768" y="1361013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Bug Metrics</a:t>
            </a:r>
            <a:endParaRPr/>
          </a:p>
        </p:txBody>
      </p:sp>
      <p:sp>
        <p:nvSpPr>
          <p:cNvPr id="398" name="Google Shape;398;p60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cxnSp>
        <p:nvCxnSpPr>
          <p:cNvPr id="399" name="Google Shape;399;p60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1"/>
          <p:cNvSpPr txBox="1">
            <a:spLocks noGrp="1"/>
          </p:cNvSpPr>
          <p:nvPr>
            <p:ph type="title" idx="4294967295"/>
          </p:nvPr>
        </p:nvSpPr>
        <p:spPr>
          <a:xfrm>
            <a:off x="311700" y="41937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Bug Metrics</a:t>
            </a:r>
            <a:endParaRPr/>
          </a:p>
        </p:txBody>
      </p:sp>
      <p:sp>
        <p:nvSpPr>
          <p:cNvPr id="405" name="Google Shape;405;p61"/>
          <p:cNvSpPr txBox="1">
            <a:spLocks noGrp="1"/>
          </p:cNvSpPr>
          <p:nvPr>
            <p:ph type="body" idx="4294967295"/>
          </p:nvPr>
        </p:nvSpPr>
        <p:spPr>
          <a:xfrm>
            <a:off x="311700" y="11805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latin typeface="Roboto Condensed"/>
                <a:ea typeface="Roboto Condensed"/>
                <a:cs typeface="Roboto Condensed"/>
                <a:sym typeface="Roboto Condensed"/>
              </a:rPr>
              <a:t>Total Bug Metrics up til 15/10/19 : 82</a:t>
            </a:r>
            <a:endParaRPr sz="24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/>
              <a:t>Bugs with 1 point were detected and solved immediately.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2400" b="1">
                <a:latin typeface="Roboto Condensed"/>
                <a:ea typeface="Roboto Condensed"/>
                <a:cs typeface="Roboto Condensed"/>
                <a:sym typeface="Roboto Condensed"/>
              </a:rPr>
              <a:t>Mitigation: </a:t>
            </a:r>
            <a:r>
              <a:rPr lang="en-GB" sz="2400"/>
              <a:t>When more bugs with 5 points were detected, debugging session was scheduled on 11/10/2019 to meet and had discussion with the coders to resolve the bugs.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4250"/>
            <a:ext cx="9143999" cy="4919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64"/>
          <p:cNvSpPr txBox="1">
            <a:spLocks noGrp="1"/>
          </p:cNvSpPr>
          <p:nvPr>
            <p:ph type="ctrTitle"/>
          </p:nvPr>
        </p:nvSpPr>
        <p:spPr>
          <a:xfrm flipH="1">
            <a:off x="1180024" y="1347050"/>
            <a:ext cx="63675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Roles and Responsibilities </a:t>
            </a:r>
            <a:endParaRPr/>
          </a:p>
        </p:txBody>
      </p:sp>
      <p:sp>
        <p:nvSpPr>
          <p:cNvPr id="421" name="Google Shape;421;p64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cxnSp>
        <p:nvCxnSpPr>
          <p:cNvPr id="422" name="Google Shape;422;p64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65"/>
          <p:cNvSpPr txBox="1">
            <a:spLocks noGrp="1"/>
          </p:cNvSpPr>
          <p:nvPr>
            <p:ph type="title" idx="4294967295"/>
          </p:nvPr>
        </p:nvSpPr>
        <p:spPr>
          <a:xfrm>
            <a:off x="311700" y="838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of Roles and Responsibilities</a:t>
            </a:r>
            <a:endParaRPr/>
          </a:p>
        </p:txBody>
      </p:sp>
      <p:graphicFrame>
        <p:nvGraphicFramePr>
          <p:cNvPr id="428" name="Google Shape;428;p65"/>
          <p:cNvGraphicFramePr/>
          <p:nvPr>
            <p:extLst>
              <p:ext uri="{D42A27DB-BD31-4B8C-83A1-F6EECF244321}">
                <p14:modId xmlns:p14="http://schemas.microsoft.com/office/powerpoint/2010/main" val="1843500769"/>
              </p:ext>
            </p:extLst>
          </p:nvPr>
        </p:nvGraphicFramePr>
        <p:xfrm>
          <a:off x="396575" y="652525"/>
          <a:ext cx="8520575" cy="4480350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762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9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9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Milestone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PM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Coders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Coders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Ensure functionalities are up for PM Review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4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1 - PM Review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9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2 - Application Demo and Progress Update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Serene, 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Bing, 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4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3 - UAT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Serene*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*Yi Bing, </a:t>
                      </a:r>
                      <a:r>
                        <a:rPr lang="en-GB" dirty="0" err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*Leonard, See Hoe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19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4 - Submission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Bing*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</a:t>
                      </a:r>
                      <a:r>
                        <a:rPr lang="en-GB" dirty="0" err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, Leonard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*See Hoe, 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5 - Final Presentation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6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1: Responsibilities </a:t>
            </a:r>
            <a:endParaRPr/>
          </a:p>
        </p:txBody>
      </p:sp>
      <p:graphicFrame>
        <p:nvGraphicFramePr>
          <p:cNvPr id="434" name="Google Shape;434;p66"/>
          <p:cNvGraphicFramePr/>
          <p:nvPr/>
        </p:nvGraphicFramePr>
        <p:xfrm>
          <a:off x="381425" y="1281225"/>
          <a:ext cx="8042700" cy="3312891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1685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7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5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Schedule Planning for all Iterations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team for PM Review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Bootstrap for Section, Course, Prerequisites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Login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Bootstrap for Bid, Course_completed, Student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Serene, 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0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Functionality Update</a:t>
            </a:r>
            <a:endParaRPr/>
          </a:p>
        </p:txBody>
      </p:sp>
      <p:sp>
        <p:nvSpPr>
          <p:cNvPr id="238" name="Google Shape;238;p40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01</a:t>
            </a:r>
            <a:endParaRPr/>
          </a:p>
        </p:txBody>
      </p:sp>
      <p:cxnSp>
        <p:nvCxnSpPr>
          <p:cNvPr id="239" name="Google Shape;239;p40"/>
          <p:cNvCxnSpPr/>
          <p:nvPr/>
        </p:nvCxnSpPr>
        <p:spPr>
          <a:xfrm>
            <a:off x="0" y="4223950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9" name="Google Shape;439;p67"/>
          <p:cNvGraphicFramePr/>
          <p:nvPr/>
        </p:nvGraphicFramePr>
        <p:xfrm>
          <a:off x="550650" y="1267850"/>
          <a:ext cx="8042700" cy="3558255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185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1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5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Ensure commits are on time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for PM Review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Round 1 &amp; 2 Starting and Clearing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Admin Page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JSON Login, Bootstrap, Dump Table, Start round, Stop round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Round 1 &amp; 2 Bid for -&gt;section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Student Bid Page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Serene,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0" name="Google Shape;440;p67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2: Responsibilities 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68"/>
          <p:cNvSpPr txBox="1">
            <a:spLocks noGrp="1"/>
          </p:cNvSpPr>
          <p:nvPr>
            <p:ph type="title" idx="4294967295"/>
          </p:nvPr>
        </p:nvSpPr>
        <p:spPr>
          <a:xfrm>
            <a:off x="311700" y="1995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3: Responsibilities </a:t>
            </a:r>
            <a:endParaRPr/>
          </a:p>
        </p:txBody>
      </p:sp>
      <p:graphicFrame>
        <p:nvGraphicFramePr>
          <p:cNvPr id="446" name="Google Shape;446;p68"/>
          <p:cNvGraphicFramePr/>
          <p:nvPr/>
        </p:nvGraphicFramePr>
        <p:xfrm>
          <a:off x="311700" y="825600"/>
          <a:ext cx="8434025" cy="3919862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1817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4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4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4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4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Schedule Planning for all Iterations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 and ensure team is ready for UAT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39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Drop -&gt;bid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JSON Login, Bootstrap, Start, Stop Update Bid, Drop Section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JSON Dump table, Drop Section, Dump (User), Dump (Bid), Dump (Section)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1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View Bidding results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Drop -&gt;section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Bing, 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69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4: Responsibilities </a:t>
            </a:r>
            <a:endParaRPr/>
          </a:p>
        </p:txBody>
      </p:sp>
      <p:graphicFrame>
        <p:nvGraphicFramePr>
          <p:cNvPr id="452" name="Google Shape;452;p69"/>
          <p:cNvGraphicFramePr/>
          <p:nvPr>
            <p:extLst>
              <p:ext uri="{D42A27DB-BD31-4B8C-83A1-F6EECF244321}">
                <p14:modId xmlns:p14="http://schemas.microsoft.com/office/powerpoint/2010/main" val="1139711899"/>
              </p:ext>
            </p:extLst>
          </p:nvPr>
        </p:nvGraphicFramePr>
        <p:xfrm>
          <a:off x="393425" y="1090075"/>
          <a:ext cx="8042700" cy="3527633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6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5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Schedule Planning for all Iterations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 and ensure team is ready for UAT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Testing: Round 1 and 2 Bidding and clearing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Leonard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Testing: Login and Bootstrap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*See Hoe, Yi Bing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0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5: Responsibilities </a:t>
            </a:r>
            <a:endParaRPr/>
          </a:p>
        </p:txBody>
      </p:sp>
      <p:graphicFrame>
        <p:nvGraphicFramePr>
          <p:cNvPr id="458" name="Google Shape;458;p70"/>
          <p:cNvGraphicFramePr/>
          <p:nvPr>
            <p:extLst>
              <p:ext uri="{D42A27DB-BD31-4B8C-83A1-F6EECF244321}">
                <p14:modId xmlns:p14="http://schemas.microsoft.com/office/powerpoint/2010/main" val="3932069900"/>
              </p:ext>
            </p:extLst>
          </p:nvPr>
        </p:nvGraphicFramePr>
        <p:xfrm>
          <a:off x="393425" y="1090075"/>
          <a:ext cx="8042700" cy="3527633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6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5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Schedule Planning for all Iterations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 and ensure team is ready for Final Submission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*Yi Bing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slides for Final Presentation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*Jaslyn, 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slides for Final Presentation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See Hoe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71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Iteration 6: Responsibilities </a:t>
            </a:r>
            <a:endParaRPr/>
          </a:p>
        </p:txBody>
      </p:sp>
      <p:graphicFrame>
        <p:nvGraphicFramePr>
          <p:cNvPr id="464" name="Google Shape;464;p71"/>
          <p:cNvGraphicFramePr/>
          <p:nvPr/>
        </p:nvGraphicFramePr>
        <p:xfrm>
          <a:off x="393425" y="1090075"/>
          <a:ext cx="8042700" cy="3527633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680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0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3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Roles Description /  Tasks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Assigned Member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35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Project Manager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Daily Updates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Schedule Planning for all Iterations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Manage Schedule and ensure team is ready for Final Presentation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slides and demo for Final Presentation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Yibing, 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37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Nunito"/>
                        <a:buChar char="●"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Prepare slides and demo for Final Presentation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2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Pair Programming and Rotation Plan</a:t>
            </a:r>
            <a:endParaRPr/>
          </a:p>
        </p:txBody>
      </p:sp>
      <p:sp>
        <p:nvSpPr>
          <p:cNvPr id="470" name="Google Shape;470;p72"/>
          <p:cNvSpPr txBox="1">
            <a:spLocks noGrp="1"/>
          </p:cNvSpPr>
          <p:nvPr>
            <p:ph type="title" idx="2"/>
          </p:nvPr>
        </p:nvSpPr>
        <p:spPr>
          <a:xfrm flipH="1">
            <a:off x="2260329" y="1658355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05</a:t>
            </a:r>
            <a:endParaRPr/>
          </a:p>
        </p:txBody>
      </p:sp>
      <p:cxnSp>
        <p:nvCxnSpPr>
          <p:cNvPr id="471" name="Google Shape;471;p72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3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Pair programming teams and rotation plan</a:t>
            </a:r>
            <a:endParaRPr/>
          </a:p>
        </p:txBody>
      </p:sp>
      <p:graphicFrame>
        <p:nvGraphicFramePr>
          <p:cNvPr id="477" name="Google Shape;477;p73"/>
          <p:cNvGraphicFramePr/>
          <p:nvPr>
            <p:extLst>
              <p:ext uri="{D42A27DB-BD31-4B8C-83A1-F6EECF244321}">
                <p14:modId xmlns:p14="http://schemas.microsoft.com/office/powerpoint/2010/main" val="2433933283"/>
              </p:ext>
            </p:extLst>
          </p:nvPr>
        </p:nvGraphicFramePr>
        <p:xfrm>
          <a:off x="1425700" y="1169760"/>
          <a:ext cx="6292600" cy="3489780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53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7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6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1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Iteration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Pair 2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See Hoe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Bing, Serene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Serene, Jaslyn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3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Yi Bing, Leonard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Jaslyn, Leonard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4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*Yi Bing, See Hoe 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*Jaslyn, 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5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See Hoe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6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See Hoe, Yi Bing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6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Leonard, Serene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4" name="Google Shape;244;p41"/>
          <p:cNvCxnSpPr/>
          <p:nvPr/>
        </p:nvCxnSpPr>
        <p:spPr>
          <a:xfrm>
            <a:off x="4572000" y="1036825"/>
            <a:ext cx="4574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" name="Google Shape;245;p41"/>
          <p:cNvSpPr txBox="1">
            <a:spLocks noGrp="1"/>
          </p:cNvSpPr>
          <p:nvPr>
            <p:ph type="title" idx="4294967295"/>
          </p:nvPr>
        </p:nvSpPr>
        <p:spPr>
          <a:xfrm>
            <a:off x="311700" y="2989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Functionalities </a:t>
            </a:r>
            <a:r>
              <a:rPr lang="en-GB" sz="1800" b="0">
                <a:solidFill>
                  <a:srgbClr val="000000"/>
                </a:solidFill>
              </a:rPr>
              <a:t>Not planning to drop any, No PHP Frameworks</a:t>
            </a:r>
            <a:endParaRPr/>
          </a:p>
        </p:txBody>
      </p:sp>
      <p:sp>
        <p:nvSpPr>
          <p:cNvPr id="246" name="Google Shape;246;p41"/>
          <p:cNvSpPr txBox="1">
            <a:spLocks noGrp="1"/>
          </p:cNvSpPr>
          <p:nvPr>
            <p:ph type="body" idx="4294967295"/>
          </p:nvPr>
        </p:nvSpPr>
        <p:spPr>
          <a:xfrm>
            <a:off x="311700" y="1232525"/>
            <a:ext cx="4574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FFFFFF"/>
                </a:solidFill>
                <a:highlight>
                  <a:schemeClr val="dk1"/>
                </a:highlight>
                <a:latin typeface="Exo 2 Light"/>
                <a:ea typeface="Exo 2 Light"/>
                <a:cs typeface="Exo 2 Light"/>
                <a:sym typeface="Exo 2 Light"/>
              </a:rPr>
              <a:t>Completed</a:t>
            </a:r>
            <a:endParaRPr sz="1800" dirty="0">
              <a:solidFill>
                <a:srgbClr val="FFFFFF"/>
              </a:solidFill>
              <a:highlight>
                <a:schemeClr val="dk1"/>
              </a:highlight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800"/>
              <a:buAutoNum type="arabicPeriod"/>
            </a:pPr>
            <a:r>
              <a:rPr lang="en-GB" sz="1800" dirty="0">
                <a:solidFill>
                  <a:srgbClr val="222222"/>
                </a:solidFill>
                <a:latin typeface="Exo 2 Light"/>
                <a:ea typeface="Exo 2 Light"/>
                <a:cs typeface="Exo 2 Light"/>
                <a:sym typeface="Exo 2 Light"/>
              </a:rPr>
              <a:t>Login for Student and Admin (</a:t>
            </a:r>
            <a:r>
              <a:rPr lang="en-GB" sz="1800" u="sng" dirty="0">
                <a:solidFill>
                  <a:schemeClr val="hlink"/>
                </a:solidFill>
                <a:latin typeface="Exo 2"/>
                <a:ea typeface="Exo 2"/>
                <a:cs typeface="Exo 2"/>
                <a:sym typeface="Exo 2"/>
                <a:hlinkClick r:id="rId3"/>
              </a:rPr>
              <a:t>http://18.221.10.143/app/Login.php</a:t>
            </a:r>
            <a:r>
              <a:rPr lang="en-GB" sz="1800" dirty="0">
                <a:solidFill>
                  <a:srgbClr val="222222"/>
                </a:solidFill>
                <a:latin typeface="Exo 2 Light"/>
                <a:ea typeface="Exo 2 Light"/>
                <a:cs typeface="Exo 2 Light"/>
                <a:sym typeface="Exo 2 Light"/>
              </a:rPr>
              <a:t>)</a:t>
            </a:r>
            <a:endParaRPr sz="1800" dirty="0">
              <a:solidFill>
                <a:srgbClr val="222222"/>
              </a:solidFill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 Light"/>
              <a:buAutoNum type="arabicPeriod"/>
            </a:pPr>
            <a:r>
              <a:rPr lang="en-GB" sz="1800" dirty="0">
                <a:solidFill>
                  <a:srgbClr val="000000"/>
                </a:solidFill>
                <a:latin typeface="Exo 2 Light"/>
                <a:ea typeface="Exo 2 Light"/>
                <a:cs typeface="Exo 2 Light"/>
                <a:sym typeface="Exo 2 Light"/>
              </a:rPr>
              <a:t>Bootstrap for Admin</a:t>
            </a:r>
            <a:endParaRPr sz="1800" dirty="0">
              <a:solidFill>
                <a:srgbClr val="000000"/>
              </a:solidFill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AutoNum type="arabicPeriod"/>
            </a:pPr>
            <a:r>
              <a:rPr lang="en-GB" sz="1800" dirty="0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rPr>
              <a:t>Bid for -&gt;Section (*NEW)</a:t>
            </a:r>
            <a:endParaRPr sz="1800" dirty="0">
              <a:solidFill>
                <a:srgbClr val="00000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AutoNum type="arabicPeriod"/>
            </a:pPr>
            <a:r>
              <a:rPr lang="en-GB" sz="1800" dirty="0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rPr>
              <a:t>Admin Clearing Round 1 and 2 (*NEW)</a:t>
            </a:r>
            <a:endParaRPr sz="1800" dirty="0">
              <a:solidFill>
                <a:srgbClr val="000000"/>
              </a:solidFill>
              <a:latin typeface="Exo 2"/>
              <a:ea typeface="Exo 2"/>
              <a:cs typeface="Exo 2"/>
              <a:sym typeface="Exo 2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AutoNum type="arabicPeriod"/>
            </a:pPr>
            <a:r>
              <a:rPr lang="en-GB" sz="1800" dirty="0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rPr>
              <a:t>Drop a bid (*NEW)</a:t>
            </a:r>
          </a:p>
          <a:p>
            <a:pPr indent="-342900">
              <a:buClr>
                <a:srgbClr val="000000"/>
              </a:buClr>
              <a:buSzPts val="1800"/>
              <a:buFont typeface="Exo 2"/>
              <a:buAutoNum type="arabicPeriod"/>
            </a:pPr>
            <a:r>
              <a:rPr lang="en-GB" sz="1800" dirty="0">
                <a:solidFill>
                  <a:srgbClr val="222222"/>
                </a:solidFill>
                <a:latin typeface="Exo 2" panose="020B0604020202020204" charset="0"/>
                <a:ea typeface="Exo 2 Light"/>
                <a:cs typeface="Exo 2 Light"/>
                <a:sym typeface="Exo 2 Light"/>
              </a:rPr>
              <a:t>View Bidding Results (*NEW)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sz="1800" dirty="0">
              <a:solidFill>
                <a:srgbClr val="000000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7" name="Google Shape;247;p41"/>
          <p:cNvSpPr txBox="1"/>
          <p:nvPr/>
        </p:nvSpPr>
        <p:spPr>
          <a:xfrm>
            <a:off x="5119050" y="1232525"/>
            <a:ext cx="3480300" cy="16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222222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-GB" sz="1800" dirty="0">
                <a:solidFill>
                  <a:schemeClr val="lt1"/>
                </a:solidFill>
                <a:highlight>
                  <a:schemeClr val="dk1"/>
                </a:highlight>
                <a:latin typeface="Exo 2 Light"/>
                <a:ea typeface="Exo 2 Light"/>
                <a:cs typeface="Exo 2 Light"/>
                <a:sym typeface="Exo 2 Light"/>
              </a:rPr>
              <a:t>Cloud deployment:</a:t>
            </a:r>
            <a:endParaRPr sz="1800" dirty="0">
              <a:solidFill>
                <a:schemeClr val="lt1"/>
              </a:solidFill>
              <a:highlight>
                <a:schemeClr val="dk1"/>
              </a:highlight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 Light"/>
              <a:buAutoNum type="arabicPeriod"/>
            </a:pPr>
            <a:r>
              <a:rPr lang="en-GB" sz="1800" dirty="0">
                <a:latin typeface="Exo 2 Light"/>
                <a:ea typeface="Exo 2 Light"/>
                <a:cs typeface="Exo 2 Light"/>
                <a:sym typeface="Exo 2 Light"/>
              </a:rPr>
              <a:t>Admin Password: Help@123</a:t>
            </a: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 Light"/>
              <a:buAutoNum type="arabicPeriod"/>
            </a:pPr>
            <a:r>
              <a:rPr lang="en-GB" sz="1800" dirty="0">
                <a:latin typeface="Exo 2 Light"/>
                <a:ea typeface="Exo 2 Light"/>
                <a:cs typeface="Exo 2 Light"/>
                <a:sym typeface="Exo 2 Light"/>
              </a:rPr>
              <a:t>IP Address: 18.221.10.143</a:t>
            </a: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1"/>
                </a:solidFill>
                <a:highlight>
                  <a:schemeClr val="dk1"/>
                </a:highlight>
                <a:latin typeface="Exo 2 Light"/>
                <a:ea typeface="Exo 2 Light"/>
                <a:cs typeface="Exo 2 Light"/>
                <a:sym typeface="Exo 2 Light"/>
              </a:rPr>
              <a:t>Currently in Iteration 3 Progress: </a:t>
            </a:r>
            <a:endParaRPr sz="1800" dirty="0">
              <a:solidFill>
                <a:schemeClr val="lt1"/>
              </a:solidFill>
              <a:highlight>
                <a:schemeClr val="dk1"/>
              </a:highlight>
              <a:latin typeface="Exo 2 Light"/>
              <a:ea typeface="Exo 2 Light"/>
              <a:cs typeface="Exo 2 Light"/>
              <a:sym typeface="Exo 2 Ligh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Exo 2 Light"/>
              <a:buAutoNum type="arabicPeriod"/>
            </a:pPr>
            <a:r>
              <a:rPr lang="en-GB" sz="1800" dirty="0">
                <a:solidFill>
                  <a:srgbClr val="222222"/>
                </a:solidFill>
                <a:latin typeface="Exo 2 Light"/>
                <a:ea typeface="Exo 2 Light"/>
                <a:cs typeface="Exo 2 Light"/>
                <a:sym typeface="Exo 2 Light"/>
              </a:rPr>
              <a:t>Drop -&gt;Section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22222"/>
              </a:buClr>
              <a:buSzPts val="1800"/>
              <a:buFont typeface="Exo 2 Light"/>
              <a:buAutoNum type="arabicPeriod"/>
            </a:pPr>
            <a:r>
              <a:rPr lang="en-GB" sz="1800" dirty="0">
                <a:solidFill>
                  <a:srgbClr val="222222"/>
                </a:solidFill>
                <a:latin typeface="Exo 2 Light"/>
                <a:ea typeface="Exo 2 Light"/>
                <a:cs typeface="Exo 2 Light"/>
                <a:sym typeface="Exo 2 Light"/>
              </a:rPr>
              <a:t>JSON checkers</a:t>
            </a:r>
            <a:endParaRPr sz="1800" dirty="0">
              <a:solidFill>
                <a:srgbClr val="222222"/>
              </a:solidFill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rgbClr val="222222"/>
              </a:solidFill>
              <a:latin typeface="Exo 2 Light"/>
              <a:ea typeface="Exo 2 Light"/>
              <a:cs typeface="Exo 2 Light"/>
              <a:sym typeface="Exo 2 Light"/>
            </a:endParaRPr>
          </a:p>
          <a:p>
            <a:pPr marL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endParaRPr dirty="0"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Schedule Update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New: Iteration 6 </a:t>
            </a:r>
            <a:endParaRPr/>
          </a:p>
        </p:txBody>
      </p:sp>
      <p:sp>
        <p:nvSpPr>
          <p:cNvPr id="253" name="Google Shape;253;p42"/>
          <p:cNvSpPr txBox="1">
            <a:spLocks noGrp="1"/>
          </p:cNvSpPr>
          <p:nvPr>
            <p:ph type="title" idx="2"/>
          </p:nvPr>
        </p:nvSpPr>
        <p:spPr>
          <a:xfrm flipH="1">
            <a:off x="4964179" y="219450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cxnSp>
        <p:nvCxnSpPr>
          <p:cNvPr id="254" name="Google Shape;254;p42"/>
          <p:cNvCxnSpPr/>
          <p:nvPr/>
        </p:nvCxnSpPr>
        <p:spPr>
          <a:xfrm>
            <a:off x="7578300" y="4098275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Bird’s Eye View on Schedule</a:t>
            </a:r>
            <a:endParaRPr/>
          </a:p>
        </p:txBody>
      </p:sp>
      <p:cxnSp>
        <p:nvCxnSpPr>
          <p:cNvPr id="260" name="Google Shape;260;p43"/>
          <p:cNvCxnSpPr/>
          <p:nvPr/>
        </p:nvCxnSpPr>
        <p:spPr>
          <a:xfrm rot="10800000" flipH="1">
            <a:off x="198375" y="2879125"/>
            <a:ext cx="8774700" cy="1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1;p43"/>
          <p:cNvCxnSpPr/>
          <p:nvPr/>
        </p:nvCxnSpPr>
        <p:spPr>
          <a:xfrm rot="10800000">
            <a:off x="90985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43"/>
          <p:cNvCxnSpPr/>
          <p:nvPr/>
        </p:nvCxnSpPr>
        <p:spPr>
          <a:xfrm rot="10800000">
            <a:off x="394190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3" name="Google Shape;263;p43"/>
          <p:cNvCxnSpPr/>
          <p:nvPr/>
        </p:nvCxnSpPr>
        <p:spPr>
          <a:xfrm>
            <a:off x="2266975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4" name="Google Shape;264;p43"/>
          <p:cNvCxnSpPr/>
          <p:nvPr/>
        </p:nvCxnSpPr>
        <p:spPr>
          <a:xfrm>
            <a:off x="5149300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5" name="Google Shape;265;p43"/>
          <p:cNvCxnSpPr/>
          <p:nvPr/>
        </p:nvCxnSpPr>
        <p:spPr>
          <a:xfrm rot="10800000">
            <a:off x="668405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6" name="Google Shape;266;p43"/>
          <p:cNvSpPr txBox="1"/>
          <p:nvPr/>
        </p:nvSpPr>
        <p:spPr>
          <a:xfrm>
            <a:off x="-64000" y="1353113"/>
            <a:ext cx="21804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1 (PM Jaslyn):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14 Sep - 27 Sep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14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43"/>
          <p:cNvSpPr txBox="1"/>
          <p:nvPr/>
        </p:nvSpPr>
        <p:spPr>
          <a:xfrm>
            <a:off x="5515800" y="1353113"/>
            <a:ext cx="21804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5 (PM Serene):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9 Nov- 17 Nov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43"/>
          <p:cNvSpPr txBox="1"/>
          <p:nvPr/>
        </p:nvSpPr>
        <p:spPr>
          <a:xfrm>
            <a:off x="272425" y="3526375"/>
            <a:ext cx="39918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2 (PM Leonard):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28 Sep - 11 Oct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14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43"/>
          <p:cNvSpPr txBox="1"/>
          <p:nvPr/>
        </p:nvSpPr>
        <p:spPr>
          <a:xfrm>
            <a:off x="3448900" y="3526375"/>
            <a:ext cx="34035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4 (PM Yi Bing):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26 Oct - 8  Nov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14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43"/>
          <p:cNvSpPr txBox="1"/>
          <p:nvPr/>
        </p:nvSpPr>
        <p:spPr>
          <a:xfrm>
            <a:off x="2543500" y="1353125"/>
            <a:ext cx="25452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3 (PM See Hoe) 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12 Oct -  25 Oct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14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71" name="Google Shape;271;p43"/>
          <p:cNvCxnSpPr/>
          <p:nvPr/>
        </p:nvCxnSpPr>
        <p:spPr>
          <a:xfrm>
            <a:off x="7980300" y="28932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2" name="Google Shape;272;p43"/>
          <p:cNvSpPr txBox="1"/>
          <p:nvPr/>
        </p:nvSpPr>
        <p:spPr>
          <a:xfrm>
            <a:off x="6182050" y="3526375"/>
            <a:ext cx="34035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*NEW Iteration 6 (PM Jaslyn):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18 Nov - 21  Nov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Days: 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4"/>
          <p:cNvSpPr txBox="1">
            <a:spLocks noGrp="1"/>
          </p:cNvSpPr>
          <p:nvPr>
            <p:ph type="title" idx="4294967295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Planned Iterations </a:t>
            </a:r>
            <a:endParaRPr/>
          </a:p>
        </p:txBody>
      </p:sp>
      <p:graphicFrame>
        <p:nvGraphicFramePr>
          <p:cNvPr id="278" name="Google Shape;278;p44"/>
          <p:cNvGraphicFramePr/>
          <p:nvPr/>
        </p:nvGraphicFramePr>
        <p:xfrm>
          <a:off x="368975" y="961525"/>
          <a:ext cx="8520600" cy="3941650"/>
        </p:xfrm>
        <a:graphic>
          <a:graphicData uri="http://schemas.openxmlformats.org/drawingml/2006/table">
            <a:tbl>
              <a:tblPr>
                <a:noFill/>
                <a:tableStyleId>{94ABC4BB-48E6-428F-953F-9FB65A8EDCDA}</a:tableStyleId>
              </a:tblPr>
              <a:tblGrid>
                <a:gridCol w="213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0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0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Iteration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Start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End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latin typeface="Nunito"/>
                          <a:ea typeface="Nunito"/>
                          <a:cs typeface="Nunito"/>
                          <a:sym typeface="Nunito"/>
                        </a:rPr>
                        <a:t>Weeks</a:t>
                      </a:r>
                      <a:endParaRPr b="1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14-Sep (We started early)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28-Sep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4,5,6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28-Sep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11-Oct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6, 7 (PM Review),8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3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12-Oct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25-Oct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8, 9 (Online Review),10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4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26-Oct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8-Nov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10, 11 (UAT),12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4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5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09-Nov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17-Nov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12, 13 (Project Submission) 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4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6 (NEW)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18-Nov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latin typeface="Nunito"/>
                          <a:ea typeface="Nunito"/>
                          <a:cs typeface="Nunito"/>
                          <a:sym typeface="Nunito"/>
                        </a:rPr>
                        <a:t>21-Nov</a:t>
                      </a:r>
                      <a:endParaRPr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>
                          <a:latin typeface="Nunito"/>
                          <a:ea typeface="Nunito"/>
                          <a:cs typeface="Nunito"/>
                          <a:sym typeface="Nunito"/>
                        </a:rPr>
                        <a:t>17 Nov  – 14 (Final Presentation)</a:t>
                      </a:r>
                      <a:endParaRPr dirty="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5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Tasks for Each Iteration</a:t>
            </a:r>
            <a:endParaRPr/>
          </a:p>
        </p:txBody>
      </p:sp>
      <p:cxnSp>
        <p:nvCxnSpPr>
          <p:cNvPr id="284" name="Google Shape;284;p45"/>
          <p:cNvCxnSpPr/>
          <p:nvPr/>
        </p:nvCxnSpPr>
        <p:spPr>
          <a:xfrm rot="10800000" flipH="1">
            <a:off x="503175" y="2865325"/>
            <a:ext cx="8008800" cy="2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5" name="Google Shape;285;p45"/>
          <p:cNvCxnSpPr/>
          <p:nvPr/>
        </p:nvCxnSpPr>
        <p:spPr>
          <a:xfrm rot="10800000">
            <a:off x="106225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6" name="Google Shape;286;p45"/>
          <p:cNvCxnSpPr/>
          <p:nvPr/>
        </p:nvCxnSpPr>
        <p:spPr>
          <a:xfrm rot="10800000">
            <a:off x="363710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7" name="Google Shape;287;p45"/>
          <p:cNvCxnSpPr/>
          <p:nvPr/>
        </p:nvCxnSpPr>
        <p:spPr>
          <a:xfrm>
            <a:off x="2038375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8" name="Google Shape;288;p45"/>
          <p:cNvCxnSpPr/>
          <p:nvPr/>
        </p:nvCxnSpPr>
        <p:spPr>
          <a:xfrm>
            <a:off x="5056413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9" name="Google Shape;289;p45"/>
          <p:cNvCxnSpPr/>
          <p:nvPr/>
        </p:nvCxnSpPr>
        <p:spPr>
          <a:xfrm rot="10800000">
            <a:off x="6478425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90" name="Google Shape;290;p45"/>
          <p:cNvSpPr txBox="1"/>
          <p:nvPr/>
        </p:nvSpPr>
        <p:spPr>
          <a:xfrm>
            <a:off x="195675" y="1214625"/>
            <a:ext cx="21804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1: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Functionality: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Login + Bootstrap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45"/>
          <p:cNvSpPr txBox="1"/>
          <p:nvPr/>
        </p:nvSpPr>
        <p:spPr>
          <a:xfrm>
            <a:off x="5627400" y="988325"/>
            <a:ext cx="34080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5: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Debugging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Final Regression Testing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Prepare slides for Final Presentation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45"/>
          <p:cNvSpPr txBox="1"/>
          <p:nvPr/>
        </p:nvSpPr>
        <p:spPr>
          <a:xfrm>
            <a:off x="677625" y="3270775"/>
            <a:ext cx="39918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2: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Functionality: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Bid -&gt;section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Admin Starting/Clearing Round 1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Admin Starting/Clearing Round 2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JSON for Login, Bootstrap, Start, Stop, Drop Bid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45"/>
          <p:cNvSpPr txBox="1"/>
          <p:nvPr/>
        </p:nvSpPr>
        <p:spPr>
          <a:xfrm>
            <a:off x="4313275" y="3413125"/>
            <a:ext cx="23460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4: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Functionality: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Regression Testing (Local &amp; Cloud)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Debugging all codes (Local &amp; Cloud)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4" name="Google Shape;294;p45"/>
          <p:cNvSpPr txBox="1"/>
          <p:nvPr/>
        </p:nvSpPr>
        <p:spPr>
          <a:xfrm>
            <a:off x="2638725" y="988325"/>
            <a:ext cx="34080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3: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Functionality: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Drop -&gt;section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Drop -&gt;bid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View bidding results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JSON for Dump, Drop section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45"/>
          <p:cNvSpPr txBox="1"/>
          <p:nvPr/>
        </p:nvSpPr>
        <p:spPr>
          <a:xfrm>
            <a:off x="6869775" y="3413125"/>
            <a:ext cx="393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6: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Create Slides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6" name="Google Shape;296;p45"/>
          <p:cNvCxnSpPr/>
          <p:nvPr/>
        </p:nvCxnSpPr>
        <p:spPr>
          <a:xfrm>
            <a:off x="7581050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6"/>
          <p:cNvSpPr txBox="1">
            <a:spLocks noGrp="1"/>
          </p:cNvSpPr>
          <p:nvPr>
            <p:ph type="title" idx="4294967295"/>
          </p:nvPr>
        </p:nvSpPr>
        <p:spPr>
          <a:xfrm>
            <a:off x="311700" y="2376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Milestones for Each Iteration</a:t>
            </a:r>
            <a:endParaRPr/>
          </a:p>
        </p:txBody>
      </p:sp>
      <p:cxnSp>
        <p:nvCxnSpPr>
          <p:cNvPr id="302" name="Google Shape;302;p46"/>
          <p:cNvCxnSpPr/>
          <p:nvPr/>
        </p:nvCxnSpPr>
        <p:spPr>
          <a:xfrm rot="10800000" flipH="1">
            <a:off x="503175" y="2865325"/>
            <a:ext cx="8008800" cy="2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3" name="Google Shape;303;p46"/>
          <p:cNvCxnSpPr/>
          <p:nvPr/>
        </p:nvCxnSpPr>
        <p:spPr>
          <a:xfrm rot="10800000">
            <a:off x="106225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Google Shape;304;p46"/>
          <p:cNvCxnSpPr/>
          <p:nvPr/>
        </p:nvCxnSpPr>
        <p:spPr>
          <a:xfrm rot="10800000">
            <a:off x="3637100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5" name="Google Shape;305;p46"/>
          <p:cNvCxnSpPr/>
          <p:nvPr/>
        </p:nvCxnSpPr>
        <p:spPr>
          <a:xfrm>
            <a:off x="2038375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6" name="Google Shape;306;p46"/>
          <p:cNvCxnSpPr/>
          <p:nvPr/>
        </p:nvCxnSpPr>
        <p:spPr>
          <a:xfrm>
            <a:off x="5056413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7" name="Google Shape;307;p46"/>
          <p:cNvCxnSpPr/>
          <p:nvPr/>
        </p:nvCxnSpPr>
        <p:spPr>
          <a:xfrm rot="10800000">
            <a:off x="6478425" y="2348125"/>
            <a:ext cx="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08" name="Google Shape;308;p46"/>
          <p:cNvSpPr txBox="1"/>
          <p:nvPr/>
        </p:nvSpPr>
        <p:spPr>
          <a:xfrm>
            <a:off x="503175" y="1754175"/>
            <a:ext cx="21804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1: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No milestone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46"/>
          <p:cNvSpPr txBox="1"/>
          <p:nvPr/>
        </p:nvSpPr>
        <p:spPr>
          <a:xfrm>
            <a:off x="6004775" y="1505513"/>
            <a:ext cx="27084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5: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Milestone 4: Submission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Debugging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46"/>
          <p:cNvSpPr txBox="1"/>
          <p:nvPr/>
        </p:nvSpPr>
        <p:spPr>
          <a:xfrm>
            <a:off x="1183125" y="3378275"/>
            <a:ext cx="25239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2: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Milestone 1: PM Review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46"/>
          <p:cNvSpPr txBox="1"/>
          <p:nvPr/>
        </p:nvSpPr>
        <p:spPr>
          <a:xfrm>
            <a:off x="4132425" y="3378275"/>
            <a:ext cx="23460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4: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Milestone 3: UAT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46"/>
          <p:cNvSpPr txBox="1"/>
          <p:nvPr/>
        </p:nvSpPr>
        <p:spPr>
          <a:xfrm>
            <a:off x="2751200" y="1754175"/>
            <a:ext cx="25239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3: 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Milestone 2: App Demo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46"/>
          <p:cNvSpPr txBox="1"/>
          <p:nvPr/>
        </p:nvSpPr>
        <p:spPr>
          <a:xfrm>
            <a:off x="6841825" y="3316725"/>
            <a:ext cx="39351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Iteration 6: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Milestone 5:  Presentation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-GB" b="1">
                <a:latin typeface="Lato"/>
                <a:ea typeface="Lato"/>
                <a:cs typeface="Lato"/>
                <a:sym typeface="Lato"/>
              </a:rPr>
              <a:t>Create Slides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4" name="Google Shape;314;p46"/>
          <p:cNvCxnSpPr/>
          <p:nvPr/>
        </p:nvCxnSpPr>
        <p:spPr>
          <a:xfrm>
            <a:off x="7581050" y="2865325"/>
            <a:ext cx="2700" cy="54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ch Newsletter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1715</Words>
  <Application>Microsoft Office PowerPoint</Application>
  <PresentationFormat>On-screen Show (16:9)</PresentationFormat>
  <Paragraphs>347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48" baseType="lpstr">
      <vt:lpstr>Nunito</vt:lpstr>
      <vt:lpstr>Exo 2</vt:lpstr>
      <vt:lpstr>Roboto Condensed Light</vt:lpstr>
      <vt:lpstr>Fira Sans Extra Condensed Medium</vt:lpstr>
      <vt:lpstr>Exo 2 Light</vt:lpstr>
      <vt:lpstr>Roboto Condensed</vt:lpstr>
      <vt:lpstr>Lato</vt:lpstr>
      <vt:lpstr>Arial</vt:lpstr>
      <vt:lpstr>Squada One</vt:lpstr>
      <vt:lpstr>Roboto</vt:lpstr>
      <vt:lpstr>Geometric</vt:lpstr>
      <vt:lpstr>Tech Newsletter by Slidesgo</vt:lpstr>
      <vt:lpstr>echo ‘G5T4’; Progress Update</vt:lpstr>
      <vt:lpstr>TABLE OF CONTENTS</vt:lpstr>
      <vt:lpstr>Functionality Update</vt:lpstr>
      <vt:lpstr>Functionalities Not planning to drop any, No PHP Frameworks</vt:lpstr>
      <vt:lpstr>Schedule Update New: Iteration 6 </vt:lpstr>
      <vt:lpstr>Bird’s Eye View on Schedule</vt:lpstr>
      <vt:lpstr>Planned Iterations </vt:lpstr>
      <vt:lpstr>Tasks for Each Iteration</vt:lpstr>
      <vt:lpstr>Milestones for Each Iteration</vt:lpstr>
      <vt:lpstr>Buffer Time per iteration</vt:lpstr>
      <vt:lpstr>Critical Path for Iteration 1</vt:lpstr>
      <vt:lpstr>Critical Path for Iteration 1</vt:lpstr>
      <vt:lpstr>Critical Path for Iteration 2</vt:lpstr>
      <vt:lpstr>Critical Path for Iteration 2</vt:lpstr>
      <vt:lpstr>Critical Path for Iteration 3</vt:lpstr>
      <vt:lpstr>Critical Path for Iteration 3</vt:lpstr>
      <vt:lpstr>Critical Path for Iteration 4</vt:lpstr>
      <vt:lpstr>Critical Path for Iteration 4</vt:lpstr>
      <vt:lpstr>Critical Path for Iteration 5</vt:lpstr>
      <vt:lpstr>Critical Path for Iteration 5</vt:lpstr>
      <vt:lpstr>Critical Path for Iteration 6</vt:lpstr>
      <vt:lpstr>Critical Path for Iteration 6</vt:lpstr>
      <vt:lpstr>Bug Metrics</vt:lpstr>
      <vt:lpstr>Bug Metrics</vt:lpstr>
      <vt:lpstr>PowerPoint Presentation</vt:lpstr>
      <vt:lpstr>PowerPoint Presentation</vt:lpstr>
      <vt:lpstr>Roles and Responsibilities </vt:lpstr>
      <vt:lpstr>Summary of Roles and Responsibilities</vt:lpstr>
      <vt:lpstr>Iteration 1: Responsibilities </vt:lpstr>
      <vt:lpstr>Iteration 2: Responsibilities </vt:lpstr>
      <vt:lpstr>Iteration 3: Responsibilities </vt:lpstr>
      <vt:lpstr>Iteration 4: Responsibilities </vt:lpstr>
      <vt:lpstr>Iteration 5: Responsibilities </vt:lpstr>
      <vt:lpstr>Iteration 6: Responsibilities </vt:lpstr>
      <vt:lpstr>Pair Programming and Rotation Plan</vt:lpstr>
      <vt:lpstr>Pair programming teams and rotation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echo ‘G5T4’; Progress Update</dc:title>
  <cp:lastModifiedBy>See Hoe Lai</cp:lastModifiedBy>
  <cp:revision>9</cp:revision>
  <dcterms:modified xsi:type="dcterms:W3CDTF">2019-10-17T06:18:00Z</dcterms:modified>
</cp:coreProperties>
</file>